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427" r:id="rId3"/>
    <p:sldId id="399" r:id="rId4"/>
    <p:sldId id="428" r:id="rId5"/>
    <p:sldId id="406" r:id="rId6"/>
    <p:sldId id="450" r:id="rId7"/>
    <p:sldId id="458" r:id="rId8"/>
    <p:sldId id="404" r:id="rId9"/>
    <p:sldId id="409" r:id="rId10"/>
    <p:sldId id="452" r:id="rId11"/>
    <p:sldId id="311" r:id="rId12"/>
    <p:sldId id="454" r:id="rId13"/>
    <p:sldId id="457" r:id="rId14"/>
    <p:sldId id="459" r:id="rId1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3" autoAdjust="0"/>
    <p:restoredTop sz="94660"/>
  </p:normalViewPr>
  <p:slideViewPr>
    <p:cSldViewPr snapToGrid="0">
      <p:cViewPr varScale="1">
        <p:scale>
          <a:sx n="89" d="100"/>
          <a:sy n="89" d="100"/>
        </p:scale>
        <p:origin x="9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7CCDAA-F392-490C-9021-CA5E30B8E33C}" type="doc">
      <dgm:prSet loTypeId="urn:microsoft.com/office/officeart/2005/8/layout/cycle3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5DA8AB48-F8FF-4625-B775-58BED6A81F21}">
      <dgm:prSet phldrT="[Texto]" custT="1"/>
      <dgm:spPr/>
      <dgm:t>
        <a:bodyPr/>
        <a:lstStyle/>
        <a:p>
          <a:r>
            <a:rPr lang="es-MX" sz="2000" b="1" dirty="0"/>
            <a:t>Violencias simbólicas: burlas, estigmas, lenguaje excluyente, omisiones.</a:t>
          </a:r>
          <a:endParaRPr lang="es-MX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68A2B2-4D18-4885-8376-C61A8A9DFD33}" type="parTrans" cxnId="{20FC5D22-0733-4E77-B6BC-E57087BFF42F}">
      <dgm:prSet/>
      <dgm:spPr/>
      <dgm:t>
        <a:bodyPr/>
        <a:lstStyle/>
        <a:p>
          <a:endParaRPr lang="es-MX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877EB3F-27DD-4DCF-8DE1-6B344BEA9EEE}" type="sibTrans" cxnId="{20FC5D22-0733-4E77-B6BC-E57087BFF42F}">
      <dgm:prSet/>
      <dgm:spPr/>
      <dgm:t>
        <a:bodyPr/>
        <a:lstStyle/>
        <a:p>
          <a:endParaRPr lang="es-MX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1D00A3A-DCA1-41DD-924B-E160701BF82B}">
      <dgm:prSet phldrT="[Texto]" custT="1"/>
      <dgm:spPr/>
      <dgm:t>
        <a:bodyPr/>
        <a:lstStyle/>
        <a:p>
          <a:r>
            <a:rPr lang="es-MX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Violencias institucionales: falta de protocolos, negación de identidades, desinformación.</a:t>
          </a:r>
        </a:p>
      </dgm:t>
    </dgm:pt>
    <dgm:pt modelId="{74BF1F51-2ED7-46C0-8E7E-EC0DD30CBBA8}" type="parTrans" cxnId="{4970F253-072F-46DE-9EC0-609D7B03B22A}">
      <dgm:prSet/>
      <dgm:spPr/>
      <dgm:t>
        <a:bodyPr/>
        <a:lstStyle/>
        <a:p>
          <a:endParaRPr lang="es-MX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9D40CE-03EB-42CF-BACC-D2BD5C18F7B3}" type="sibTrans" cxnId="{4970F253-072F-46DE-9EC0-609D7B03B22A}">
      <dgm:prSet/>
      <dgm:spPr/>
      <dgm:t>
        <a:bodyPr/>
        <a:lstStyle/>
        <a:p>
          <a:endParaRPr lang="es-MX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91630D3-1C71-4045-AFBF-13D78EEAE204}">
      <dgm:prSet phldrT="[Texto]" custT="1"/>
      <dgm:spPr/>
      <dgm:t>
        <a:bodyPr/>
        <a:lstStyle/>
        <a:p>
          <a:r>
            <a:rPr lang="es-MX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Discriminaciones estructurales: racismo, capacitismo, clasismo, sexismo.</a:t>
          </a:r>
        </a:p>
      </dgm:t>
    </dgm:pt>
    <dgm:pt modelId="{26F12DA6-42C4-4D79-9078-13E1ACB79AF6}" type="parTrans" cxnId="{6C4659ED-4546-4FE2-A9AA-A4A813853178}">
      <dgm:prSet/>
      <dgm:spPr/>
      <dgm:t>
        <a:bodyPr/>
        <a:lstStyle/>
        <a:p>
          <a:endParaRPr lang="es-MX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141C86A-3402-4E8B-84CA-CEE3EC33CFDD}" type="sibTrans" cxnId="{6C4659ED-4546-4FE2-A9AA-A4A813853178}">
      <dgm:prSet/>
      <dgm:spPr/>
      <dgm:t>
        <a:bodyPr/>
        <a:lstStyle/>
        <a:p>
          <a:endParaRPr lang="es-MX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D98E0B-FB50-45B9-AA61-683A8FE6E4E7}">
      <dgm:prSet phldrT="[Texto]" custT="1"/>
      <dgm:spPr/>
      <dgm:t>
        <a:bodyPr/>
        <a:lstStyle/>
        <a:p>
          <a:r>
            <a:rPr lang="es-MX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Silencios pedagógicos: temas que no se abordan por “incomodidad” o “miedo”, como el abuso, el deseo, el consentimiento, la diversidad sexual.</a:t>
          </a:r>
          <a:endParaRPr lang="es-MX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AEBCF9-FA92-429D-B413-EC63C3A56EB4}" type="parTrans" cxnId="{4172FD0C-9F86-403F-A49B-39085B6F89C2}">
      <dgm:prSet/>
      <dgm:spPr/>
      <dgm:t>
        <a:bodyPr/>
        <a:lstStyle/>
        <a:p>
          <a:endParaRPr lang="es-MX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FA0E861-6D5C-42A8-8ADF-55B1FB7B5CF6}" type="sibTrans" cxnId="{4172FD0C-9F86-403F-A49B-39085B6F89C2}">
      <dgm:prSet/>
      <dgm:spPr/>
      <dgm:t>
        <a:bodyPr/>
        <a:lstStyle/>
        <a:p>
          <a:endParaRPr lang="es-MX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3505D74-ABBD-438E-ACEE-7D9E5C65FED4}" type="pres">
      <dgm:prSet presAssocID="{717CCDAA-F392-490C-9021-CA5E30B8E33C}" presName="Name0" presStyleCnt="0">
        <dgm:presLayoutVars>
          <dgm:dir/>
          <dgm:resizeHandles val="exact"/>
        </dgm:presLayoutVars>
      </dgm:prSet>
      <dgm:spPr/>
    </dgm:pt>
    <dgm:pt modelId="{2860815C-EED1-4DDA-AC59-72268C6C1065}" type="pres">
      <dgm:prSet presAssocID="{717CCDAA-F392-490C-9021-CA5E30B8E33C}" presName="cycle" presStyleCnt="0"/>
      <dgm:spPr/>
    </dgm:pt>
    <dgm:pt modelId="{EC4E20CE-3EC3-4E55-920D-CD0FE71E4EC9}" type="pres">
      <dgm:prSet presAssocID="{5DA8AB48-F8FF-4625-B775-58BED6A81F21}" presName="nodeFirstNode" presStyleLbl="node1" presStyleIdx="0" presStyleCnt="4" custScaleX="81163" custScaleY="72311" custRadScaleRad="92594" custRadScaleInc="19490">
        <dgm:presLayoutVars>
          <dgm:bulletEnabled val="1"/>
        </dgm:presLayoutVars>
      </dgm:prSet>
      <dgm:spPr/>
    </dgm:pt>
    <dgm:pt modelId="{167A052D-27D4-40B6-AEAE-AF8D1C70E8BA}" type="pres">
      <dgm:prSet presAssocID="{F877EB3F-27DD-4DCF-8DE1-6B344BEA9EEE}" presName="sibTransFirstNode" presStyleLbl="bgShp" presStyleIdx="0" presStyleCnt="1"/>
      <dgm:spPr/>
    </dgm:pt>
    <dgm:pt modelId="{0165FD8E-561D-494B-A061-F995CA21D345}" type="pres">
      <dgm:prSet presAssocID="{B1D00A3A-DCA1-41DD-924B-E160701BF82B}" presName="nodeFollowingNodes" presStyleLbl="node1" presStyleIdx="1" presStyleCnt="4" custScaleX="81034" custScaleY="78982" custRadScaleRad="153607" custRadScaleInc="1427">
        <dgm:presLayoutVars>
          <dgm:bulletEnabled val="1"/>
        </dgm:presLayoutVars>
      </dgm:prSet>
      <dgm:spPr/>
    </dgm:pt>
    <dgm:pt modelId="{F0AB1457-5F25-40B5-A39B-24D78B3C03FA}" type="pres">
      <dgm:prSet presAssocID="{291630D3-1C71-4045-AFBF-13D78EEAE204}" presName="nodeFollowingNodes" presStyleLbl="node1" presStyleIdx="2" presStyleCnt="4" custScaleX="72311" custScaleY="67064" custRadScaleRad="109310" custRadScaleInc="-21729">
        <dgm:presLayoutVars>
          <dgm:bulletEnabled val="1"/>
        </dgm:presLayoutVars>
      </dgm:prSet>
      <dgm:spPr/>
    </dgm:pt>
    <dgm:pt modelId="{A9A98999-98C5-4C31-A2B9-0638BE8C4B82}" type="pres">
      <dgm:prSet presAssocID="{0CD98E0B-FB50-45B9-AA61-683A8FE6E4E7}" presName="nodeFollowingNodes" presStyleLbl="node1" presStyleIdx="3" presStyleCnt="4" custScaleX="92341" custScaleY="92592" custRadScaleRad="121744" custRadScaleInc="-4386">
        <dgm:presLayoutVars>
          <dgm:bulletEnabled val="1"/>
        </dgm:presLayoutVars>
      </dgm:prSet>
      <dgm:spPr/>
    </dgm:pt>
  </dgm:ptLst>
  <dgm:cxnLst>
    <dgm:cxn modelId="{4172FD0C-9F86-403F-A49B-39085B6F89C2}" srcId="{717CCDAA-F392-490C-9021-CA5E30B8E33C}" destId="{0CD98E0B-FB50-45B9-AA61-683A8FE6E4E7}" srcOrd="3" destOrd="0" parTransId="{9EAEBCF9-FA92-429D-B413-EC63C3A56EB4}" sibTransId="{DFA0E861-6D5C-42A8-8ADF-55B1FB7B5CF6}"/>
    <dgm:cxn modelId="{8BD98C19-AD9C-4E86-A488-14F95580EB0B}" type="presOf" srcId="{B1D00A3A-DCA1-41DD-924B-E160701BF82B}" destId="{0165FD8E-561D-494B-A061-F995CA21D345}" srcOrd="0" destOrd="0" presId="urn:microsoft.com/office/officeart/2005/8/layout/cycle3"/>
    <dgm:cxn modelId="{20FC5D22-0733-4E77-B6BC-E57087BFF42F}" srcId="{717CCDAA-F392-490C-9021-CA5E30B8E33C}" destId="{5DA8AB48-F8FF-4625-B775-58BED6A81F21}" srcOrd="0" destOrd="0" parTransId="{9568A2B2-4D18-4885-8376-C61A8A9DFD33}" sibTransId="{F877EB3F-27DD-4DCF-8DE1-6B344BEA9EEE}"/>
    <dgm:cxn modelId="{4970F253-072F-46DE-9EC0-609D7B03B22A}" srcId="{717CCDAA-F392-490C-9021-CA5E30B8E33C}" destId="{B1D00A3A-DCA1-41DD-924B-E160701BF82B}" srcOrd="1" destOrd="0" parTransId="{74BF1F51-2ED7-46C0-8E7E-EC0DD30CBBA8}" sibTransId="{229D40CE-03EB-42CF-BACC-D2BD5C18F7B3}"/>
    <dgm:cxn modelId="{59FBCA7A-7F17-4DE7-9728-147B7EC9D2FC}" type="presOf" srcId="{F877EB3F-27DD-4DCF-8DE1-6B344BEA9EEE}" destId="{167A052D-27D4-40B6-AEAE-AF8D1C70E8BA}" srcOrd="0" destOrd="0" presId="urn:microsoft.com/office/officeart/2005/8/layout/cycle3"/>
    <dgm:cxn modelId="{F87E7888-9EC5-4661-8A20-B48341A69C17}" type="presOf" srcId="{717CCDAA-F392-490C-9021-CA5E30B8E33C}" destId="{73505D74-ABBD-438E-ACEE-7D9E5C65FED4}" srcOrd="0" destOrd="0" presId="urn:microsoft.com/office/officeart/2005/8/layout/cycle3"/>
    <dgm:cxn modelId="{FDBEF28D-55F8-4C47-BF8B-E6BC46EE1131}" type="presOf" srcId="{291630D3-1C71-4045-AFBF-13D78EEAE204}" destId="{F0AB1457-5F25-40B5-A39B-24D78B3C03FA}" srcOrd="0" destOrd="0" presId="urn:microsoft.com/office/officeart/2005/8/layout/cycle3"/>
    <dgm:cxn modelId="{4165A0E5-410A-42D4-9C87-C9DE02C3FD66}" type="presOf" srcId="{0CD98E0B-FB50-45B9-AA61-683A8FE6E4E7}" destId="{A9A98999-98C5-4C31-A2B9-0638BE8C4B82}" srcOrd="0" destOrd="0" presId="urn:microsoft.com/office/officeart/2005/8/layout/cycle3"/>
    <dgm:cxn modelId="{77CEF9EC-8FE5-41E1-A198-8CAD563A54B1}" type="presOf" srcId="{5DA8AB48-F8FF-4625-B775-58BED6A81F21}" destId="{EC4E20CE-3EC3-4E55-920D-CD0FE71E4EC9}" srcOrd="0" destOrd="0" presId="urn:microsoft.com/office/officeart/2005/8/layout/cycle3"/>
    <dgm:cxn modelId="{6C4659ED-4546-4FE2-A9AA-A4A813853178}" srcId="{717CCDAA-F392-490C-9021-CA5E30B8E33C}" destId="{291630D3-1C71-4045-AFBF-13D78EEAE204}" srcOrd="2" destOrd="0" parTransId="{26F12DA6-42C4-4D79-9078-13E1ACB79AF6}" sibTransId="{E141C86A-3402-4E8B-84CA-CEE3EC33CFDD}"/>
    <dgm:cxn modelId="{264C3C06-4F0D-4047-825B-EBCEC6E44989}" type="presParOf" srcId="{73505D74-ABBD-438E-ACEE-7D9E5C65FED4}" destId="{2860815C-EED1-4DDA-AC59-72268C6C1065}" srcOrd="0" destOrd="0" presId="urn:microsoft.com/office/officeart/2005/8/layout/cycle3"/>
    <dgm:cxn modelId="{0944C1D8-E1E1-4142-8329-2D8C5D9BDB41}" type="presParOf" srcId="{2860815C-EED1-4DDA-AC59-72268C6C1065}" destId="{EC4E20CE-3EC3-4E55-920D-CD0FE71E4EC9}" srcOrd="0" destOrd="0" presId="urn:microsoft.com/office/officeart/2005/8/layout/cycle3"/>
    <dgm:cxn modelId="{C10E4955-5A26-4D6B-B1BC-5D32B124FC0E}" type="presParOf" srcId="{2860815C-EED1-4DDA-AC59-72268C6C1065}" destId="{167A052D-27D4-40B6-AEAE-AF8D1C70E8BA}" srcOrd="1" destOrd="0" presId="urn:microsoft.com/office/officeart/2005/8/layout/cycle3"/>
    <dgm:cxn modelId="{D23AF82E-92F0-43F3-9F87-E6B7340BE221}" type="presParOf" srcId="{2860815C-EED1-4DDA-AC59-72268C6C1065}" destId="{0165FD8E-561D-494B-A061-F995CA21D345}" srcOrd="2" destOrd="0" presId="urn:microsoft.com/office/officeart/2005/8/layout/cycle3"/>
    <dgm:cxn modelId="{06A44F92-8956-4E3F-B36C-65734B273B2A}" type="presParOf" srcId="{2860815C-EED1-4DDA-AC59-72268C6C1065}" destId="{F0AB1457-5F25-40B5-A39B-24D78B3C03FA}" srcOrd="3" destOrd="0" presId="urn:microsoft.com/office/officeart/2005/8/layout/cycle3"/>
    <dgm:cxn modelId="{75A2DF9A-85DA-488C-8386-781576437D7E}" type="presParOf" srcId="{2860815C-EED1-4DDA-AC59-72268C6C1065}" destId="{A9A98999-98C5-4C31-A2B9-0638BE8C4B82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A052D-27D4-40B6-AEAE-AF8D1C70E8BA}">
      <dsp:nvSpPr>
        <dsp:cNvPr id="0" name=""/>
        <dsp:cNvSpPr/>
      </dsp:nvSpPr>
      <dsp:spPr>
        <a:xfrm>
          <a:off x="2908876" y="438699"/>
          <a:ext cx="6230894" cy="6230894"/>
        </a:xfrm>
        <a:prstGeom prst="circularArrow">
          <a:avLst>
            <a:gd name="adj1" fmla="val 4668"/>
            <a:gd name="adj2" fmla="val 272909"/>
            <a:gd name="adj3" fmla="val 13504309"/>
            <a:gd name="adj4" fmla="val 17589857"/>
            <a:gd name="adj5" fmla="val 4847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C4E20CE-3EC3-4E55-920D-CD0FE71E4EC9}">
      <dsp:nvSpPr>
        <dsp:cNvPr id="0" name=""/>
        <dsp:cNvSpPr/>
      </dsp:nvSpPr>
      <dsp:spPr>
        <a:xfrm>
          <a:off x="4330296" y="546279"/>
          <a:ext cx="3388054" cy="150926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/>
            <a:t>Violencias simbólicas: burlas, estigmas, lenguaje excluyente, omisiones.</a:t>
          </a:r>
          <a:endParaRPr lang="es-MX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03972" y="619955"/>
        <a:ext cx="3240702" cy="1361917"/>
      </dsp:txXfrm>
    </dsp:sp>
    <dsp:sp modelId="{0165FD8E-561D-494B-A061-F995CA21D345}">
      <dsp:nvSpPr>
        <dsp:cNvPr id="0" name=""/>
        <dsp:cNvSpPr/>
      </dsp:nvSpPr>
      <dsp:spPr>
        <a:xfrm>
          <a:off x="7266774" y="2548072"/>
          <a:ext cx="3382669" cy="164850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Violencias institucionales: falta de protocolos, negación de identidades, desinformación.</a:t>
          </a:r>
        </a:p>
      </dsp:txBody>
      <dsp:txXfrm>
        <a:off x="7347247" y="2628545"/>
        <a:ext cx="3221723" cy="1487559"/>
      </dsp:txXfrm>
    </dsp:sp>
    <dsp:sp modelId="{F0AB1457-5F25-40B5-A39B-24D78B3C03FA}">
      <dsp:nvSpPr>
        <dsp:cNvPr id="0" name=""/>
        <dsp:cNvSpPr/>
      </dsp:nvSpPr>
      <dsp:spPr>
        <a:xfrm>
          <a:off x="4672250" y="4965817"/>
          <a:ext cx="3018538" cy="139975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Discriminaciones estructurales: racismo, capacitismo, clasismo, sexismo.</a:t>
          </a:r>
        </a:p>
      </dsp:txBody>
      <dsp:txXfrm>
        <a:off x="4740580" y="5034147"/>
        <a:ext cx="2881878" cy="1263094"/>
      </dsp:txXfrm>
    </dsp:sp>
    <dsp:sp modelId="{A9A98999-98C5-4C31-A2B9-0638BE8C4B82}">
      <dsp:nvSpPr>
        <dsp:cNvPr id="0" name=""/>
        <dsp:cNvSpPr/>
      </dsp:nvSpPr>
      <dsp:spPr>
        <a:xfrm>
          <a:off x="875023" y="2494463"/>
          <a:ext cx="3854667" cy="193257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Silencios pedagógicos: temas que no se abordan por “incomodidad” o “miedo”, como el abuso, el deseo, el consentimiento, la diversidad sexual.</a:t>
          </a:r>
          <a:endParaRPr lang="es-MX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69363" y="2588803"/>
        <a:ext cx="3665987" cy="1743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938015-822A-442E-BE14-F537C4539B40}" type="datetimeFigureOut">
              <a:rPr lang="es-MX" smtClean="0"/>
              <a:t>18/10/2026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DCEBA-ACE9-48D3-8D02-C39A35EAB7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29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E061D2-3AD5-4475-8B65-AD480B3E006D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0450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E46B0E-56D6-431C-BB0C-59CFC8539B12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739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E46B0E-56D6-431C-BB0C-59CFC8539B12}" type="slidenum">
              <a:rPr kumimoji="0" lang="es-MX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MX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925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46B0E-56D6-431C-BB0C-59CFC8539B12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8102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36E584-EE99-9B20-829A-C81181022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F6E9E9-296D-FF26-26A9-769178FCE6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235E20-5171-8D87-FD11-D2A486D05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98B2-C8F1-4CF3-8EEC-B95F9C655833}" type="datetimeFigureOut">
              <a:rPr lang="es-MX" smtClean="0"/>
              <a:t>18/10/2026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D634E1-4A6F-ACFC-2263-F9EF41E60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47B30E-C834-ABDE-EE05-58FB90355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F9C9-3778-45D9-9333-159A0F16E7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0830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2D2517-57B8-275F-6AC7-2E529C875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4035E9-8DD2-78DD-C7A5-83E4A9871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1C7C4F-A27E-3849-7B5A-DAA4EAFA9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98B2-C8F1-4CF3-8EEC-B95F9C655833}" type="datetimeFigureOut">
              <a:rPr lang="es-MX" smtClean="0"/>
              <a:t>18/10/2026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869479-8075-1F12-6B5E-90094327E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085F25-DA5C-D992-616F-011D968B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F9C9-3778-45D9-9333-159A0F16E7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800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F0EC24-76A1-F87A-7D9E-844E280B1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05CB57-79F1-E3B8-61C6-0E002DDFE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2FCF3B-839C-5202-4BFD-89FC6ACA9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98B2-C8F1-4CF3-8EEC-B95F9C655833}" type="datetimeFigureOut">
              <a:rPr lang="es-MX" smtClean="0"/>
              <a:t>18/10/2026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5E976D-C163-13F6-07BE-92FF7417F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691454-8345-088E-7E98-94DFD00B2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F9C9-3778-45D9-9333-159A0F16E7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8150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DBA989-6697-1684-9931-999EC5E7E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AB6476-A421-FA35-ED54-2B0DB9B30A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3825C2-B600-B8A9-E831-F46F2B0B0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E27D419-DD7E-4E8C-B33F-A7EFC0006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98B2-C8F1-4CF3-8EEC-B95F9C655833}" type="datetimeFigureOut">
              <a:rPr lang="es-MX" smtClean="0"/>
              <a:t>18/10/2026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95FAF4-E6A7-8468-3756-0BB14407F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0E7902-98CF-F7FD-3B50-32E873CCF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F9C9-3778-45D9-9333-159A0F16E7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5226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521F51-7C06-D890-3B98-80CF6DC39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C812E2-7340-EA76-3D88-FEF7E9A1E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F95998-9B1C-A828-8DE8-7CBE855A4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73C271F-AA8D-58BC-8586-9D2AD5F1B3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D1C901C-8650-AEA2-7973-0FA9466687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CE5CFEE-A0FB-B6B1-60C8-B0F048041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98B2-C8F1-4CF3-8EEC-B95F9C655833}" type="datetimeFigureOut">
              <a:rPr lang="es-MX" smtClean="0"/>
              <a:t>18/10/2026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BE38825-4C08-1398-4BEF-F6695D5EC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4C4821E-CFF5-DEB6-3DC9-CFC058CC4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F9C9-3778-45D9-9333-159A0F16E7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244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002D6-4D68-F33A-3D8A-25B903CBC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2623442-01EB-324D-7D8B-D8EB70B99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98B2-C8F1-4CF3-8EEC-B95F9C655833}" type="datetimeFigureOut">
              <a:rPr lang="es-MX" smtClean="0"/>
              <a:t>18/10/2026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5131E84-9DBF-723E-2958-EE6F69ED6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BF22FA-B7FB-1A11-0F37-A9DBCF10D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F9C9-3778-45D9-9333-159A0F16E7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3773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21A41F3-8359-A9D9-4859-C06D6614D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98B2-C8F1-4CF3-8EEC-B95F9C655833}" type="datetimeFigureOut">
              <a:rPr lang="es-MX" smtClean="0"/>
              <a:t>18/10/2026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B3623A3-F6D8-8E72-EAED-6C181DC68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8164CA6-B036-D46F-F400-C5E8C4FE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F9C9-3778-45D9-9333-159A0F16E7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755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00A14-925D-D21E-7F6D-F23B6184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2046CD-6804-9F15-5A0E-D8C3E1597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29C513-1945-60FB-22B6-C46C604D8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B5D858-90C9-AB18-548C-38759AA09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98B2-C8F1-4CF3-8EEC-B95F9C655833}" type="datetimeFigureOut">
              <a:rPr lang="es-MX" smtClean="0"/>
              <a:t>18/10/2026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74776F-EBE5-C218-C7E2-FFBA8C260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CC3EBA-2F5D-2EAD-9643-D3174926E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F9C9-3778-45D9-9333-159A0F16E7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711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38D3E2-032D-943E-EE7E-39680CEA7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F0AB0A6-6564-7617-4E4B-1B3748720C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9ACCFB4-E280-A216-C214-3627711E2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F01C8-F421-D5B0-46B8-F4BD05F91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98B2-C8F1-4CF3-8EEC-B95F9C655833}" type="datetimeFigureOut">
              <a:rPr lang="es-MX" smtClean="0"/>
              <a:t>18/10/2026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EBDC04-3E5F-1891-C7C9-DC8FF0636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B99F13-0CE1-65B9-0057-22EBCA426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F9C9-3778-45D9-9333-159A0F16E7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505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1C668F-5C30-A00A-9978-4A4C242D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60ADCD-0C6F-BC06-A570-CDEC771C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7BF1C4-6605-1AC0-8325-8AF83713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98B2-C8F1-4CF3-8EEC-B95F9C655833}" type="datetimeFigureOut">
              <a:rPr lang="es-MX" smtClean="0"/>
              <a:t>18/10/2026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998E21-EDEC-75A9-9AC2-00CB1B675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3136C4-6398-BDE4-7932-274B17F1E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F9C9-3778-45D9-9333-159A0F16E7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178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89E8374-4E29-6B7E-FB05-E146B88377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96C2A2D-D880-CF0A-18C5-5BD28E76F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C83C82-9564-3BA6-3F7F-6642DE3DA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98B2-C8F1-4CF3-8EEC-B95F9C655833}" type="datetimeFigureOut">
              <a:rPr lang="es-MX" smtClean="0"/>
              <a:t>18/10/2026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9DD110-56C3-710A-58A7-BED8E8D9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073D66-DDE2-ADEE-EF42-340806836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F9C9-3778-45D9-9333-159A0F16E7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6655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824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47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396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94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82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4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0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365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785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144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45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87A054A-A36B-42DA-D6D0-9968C62DD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E1BC75-7C9E-CAE8-34A0-B5C44C09B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136F1-6243-6383-666F-977E97B888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9E98B2-C8F1-4CF3-8EEC-B95F9C655833}" type="datetimeFigureOut">
              <a:rPr lang="es-MX" smtClean="0"/>
              <a:t>18/10/2026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E71678-6E57-4B9A-7329-A4B21FF472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B9B8BE-0B5F-6797-940F-6E01E6F8AF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AF9C9-3778-45D9-9333-159A0F16E7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4826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23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AD7C5E8-72D4-5360-A285-FF1ED7779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820" y="78962"/>
            <a:ext cx="5127180" cy="281659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A16BEF1-0636-6242-C8D1-659206EC2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729" y="1487260"/>
            <a:ext cx="5317095" cy="2622905"/>
          </a:xfrm>
        </p:spPr>
        <p:txBody>
          <a:bodyPr>
            <a:normAutofit fontScale="90000"/>
          </a:bodyPr>
          <a:lstStyle/>
          <a:p>
            <a:pPr algn="l"/>
            <a:r>
              <a:rPr lang="es-AR" sz="6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Docentes como garantes de derechos e </a:t>
            </a:r>
            <a:r>
              <a:rPr lang="es-AR" sz="6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inclusion</a:t>
            </a:r>
            <a:endParaRPr lang="es-MX" sz="49600" dirty="0">
              <a:solidFill>
                <a:srgbClr val="2A1A00"/>
              </a:solidFill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94EDCE4E-04A2-B02C-69A4-FFB102551C36}"/>
              </a:ext>
            </a:extLst>
          </p:cNvPr>
          <p:cNvSpPr txBox="1">
            <a:spLocks/>
          </p:cNvSpPr>
          <p:nvPr/>
        </p:nvSpPr>
        <p:spPr>
          <a:xfrm>
            <a:off x="7744361" y="5925445"/>
            <a:ext cx="4447639" cy="93255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A1A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1500" b="1" i="0" u="none" strike="noStrike" kern="1200" cap="all" spc="4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Profesorado  CC. Sagradas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A1A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1500" b="1" i="0" u="none" strike="noStrike" kern="1200" cap="all" spc="4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Seminario anual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A1A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1500" b="1" i="0" u="none" strike="noStrike" kern="1200" cap="all" spc="4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Alonso Sánchez M. </a:t>
            </a:r>
            <a:r>
              <a:rPr kumimoji="0" lang="es-AR" sz="1500" b="1" i="0" u="none" strike="noStrike" kern="1200" cap="all" spc="40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cmf</a:t>
            </a:r>
            <a:endParaRPr kumimoji="0" lang="es-MX" sz="1500" b="1" i="0" u="none" strike="noStrike" kern="1200" cap="all" spc="4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F25B4E2-6ED6-165E-63B7-B65ACA0BE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12" y="6415429"/>
            <a:ext cx="1390786" cy="53007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5226AA4-3C11-08B7-A03C-3360C7463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089" y="2877784"/>
            <a:ext cx="4492182" cy="304766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3006899B-C031-979C-ADE6-886AC27BA3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7663" y="1971558"/>
            <a:ext cx="3047671" cy="457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2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4" name="Picture 3" descr="Lupa y signo de interrogación">
            <a:extLst>
              <a:ext uri="{FF2B5EF4-FFF2-40B4-BE49-F238E27FC236}">
                <a16:creationId xmlns:a16="http://schemas.microsoft.com/office/drawing/2014/main" id="{93438B37-E507-7E39-0249-5A9836529F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804" r="10088"/>
          <a:stretch>
            <a:fillRect/>
          </a:stretch>
        </p:blipFill>
        <p:spPr>
          <a:xfrm>
            <a:off x="3621383" y="-16544"/>
            <a:ext cx="8669532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A6DB0E6-E65F-4229-A5A0-2500203B6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89EC780-F2FD-0A41-B83D-DF7D60F47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737" y="3079145"/>
            <a:ext cx="6779661" cy="220084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MX" sz="4000" b="1" dirty="0">
                <a:solidFill>
                  <a:schemeClr val="bg1"/>
                </a:solidFill>
              </a:rPr>
              <a:t>“Cada vez que un docente habilita la palabra, está habilitando el derecho a existir.”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9ED3CEB-C5F0-BD00-B9B1-4AFB9CEDBF30}"/>
              </a:ext>
            </a:extLst>
          </p:cNvPr>
          <p:cNvSpPr txBox="1">
            <a:spLocks/>
          </p:cNvSpPr>
          <p:nvPr/>
        </p:nvSpPr>
        <p:spPr>
          <a:xfrm>
            <a:off x="9419680" y="59831"/>
            <a:ext cx="3242031" cy="4819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-22860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No es solo conocer la normativa, sino encarnarla en cada gesto, palabra y decisión pedagógica.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j-ea"/>
              <a:cs typeface="+mj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12012F9-A81D-8998-5D88-E0BB0F10C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6816" y="6383605"/>
            <a:ext cx="1085182" cy="41456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A914766-4120-8175-D2C6-EFBD08289146}"/>
              </a:ext>
            </a:extLst>
          </p:cNvPr>
          <p:cNvSpPr txBox="1"/>
          <p:nvPr/>
        </p:nvSpPr>
        <p:spPr>
          <a:xfrm>
            <a:off x="1125681" y="16554"/>
            <a:ext cx="841232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¿Qué implica ser garante de derechos en el aula?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0CB2A77-6C31-FFD9-FC50-2AC4581F71D7}"/>
              </a:ext>
            </a:extLst>
          </p:cNvPr>
          <p:cNvSpPr txBox="1"/>
          <p:nvPr/>
        </p:nvSpPr>
        <p:spPr>
          <a:xfrm>
            <a:off x="286157" y="5605003"/>
            <a:ext cx="73813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En contextos donde muchas infancias y adolescencias han sido silenciadas, darles voz es darles lugar. Es reconocer que su experiencia, su identidad y su historia tienen valor.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BE18F2E-FA8C-4DE5-A3CE-E130F7ECF5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6647" y="3845409"/>
            <a:ext cx="2835434" cy="2745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5880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4B0210-C3DF-77F1-4EC4-618307518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304" y="381081"/>
            <a:ext cx="10584448" cy="129808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escuela no es neutral: cada práctica comunica valores.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7C59D8-4959-50E3-A1ED-FAE16939C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692" y="2159410"/>
            <a:ext cx="12021671" cy="25391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b="1" dirty="0"/>
              <a:t>El espacio educativo, la escuela, como institución social, no es un espacio aséptico ni imparcial. </a:t>
            </a:r>
          </a:p>
          <a:p>
            <a:pPr marL="0" indent="0">
              <a:buNone/>
            </a:pPr>
            <a:r>
              <a:rPr lang="es-MX" b="1" dirty="0"/>
              <a:t>Cada decisión pedagógica —desde el contenido que se enseña hasta el modo en que se organiza el aula— está cargada de sentido.</a:t>
            </a:r>
            <a:endParaRPr lang="es-AR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46F6B1E-4C77-19D3-E330-D7BF8C133EC8}"/>
              </a:ext>
            </a:extLst>
          </p:cNvPr>
          <p:cNvSpPr txBox="1"/>
          <p:nvPr/>
        </p:nvSpPr>
        <p:spPr>
          <a:xfrm>
            <a:off x="3367334" y="4831071"/>
            <a:ext cx="85124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i="1" dirty="0">
                <a:solidFill>
                  <a:srgbClr val="FF0000"/>
                </a:solidFill>
              </a:rPr>
              <a:t>Si en una clase de ciencias se habla del aparato reproductor sin mencionar el placer, el consentimiento o las identidades diversas, se está comunicando que esos aspectos no son legítimos en el saber escolar.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D6D0794-DC72-3CC2-6360-DD336D57A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11" y="4250478"/>
            <a:ext cx="2512410" cy="24313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95F7415-36AE-31E4-AF2D-E8B4800D3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" y="6426882"/>
            <a:ext cx="1085182" cy="4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037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C37A7D-C63D-1923-2FAE-BA16F9BDE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448" y="640080"/>
            <a:ext cx="11652308" cy="4114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MX" sz="3600" b="1" dirty="0"/>
              <a:t>• </a:t>
            </a:r>
            <a:r>
              <a:rPr lang="es-MX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Lenguaje que usamos</a:t>
            </a:r>
            <a:r>
              <a:rPr lang="es-MX" sz="3600" b="1" dirty="0"/>
              <a:t>: ¿Nombramos a todas las identidades? ¿Reproducimos estereotipos?</a:t>
            </a:r>
            <a:br>
              <a:rPr lang="es-MX" sz="3600" b="1" dirty="0"/>
            </a:br>
            <a:r>
              <a:rPr lang="es-MX" sz="3600" b="1" dirty="0"/>
              <a:t>• </a:t>
            </a:r>
            <a:r>
              <a:rPr lang="es-MX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Contenidos que elegimos o que excluimos</a:t>
            </a:r>
            <a:r>
              <a:rPr lang="es-MX" sz="3600" b="1" dirty="0"/>
              <a:t>: ¿Incluyen la diversidad o la excluyen?</a:t>
            </a:r>
            <a:br>
              <a:rPr lang="es-MX" sz="3600" b="1" dirty="0"/>
            </a:br>
            <a:r>
              <a:rPr lang="es-MX" sz="3600" b="1" dirty="0"/>
              <a:t>• </a:t>
            </a:r>
            <a:r>
              <a:rPr lang="es-MX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Normas escolares</a:t>
            </a:r>
            <a:r>
              <a:rPr lang="es-MX" sz="3600" b="1" dirty="0"/>
              <a:t>: ¿Qué cuerpos son regulados? ¿Qué afectos son permitidos?</a:t>
            </a:r>
            <a:br>
              <a:rPr lang="es-MX" sz="3600" b="1" dirty="0"/>
            </a:br>
            <a:r>
              <a:rPr lang="es-MX" sz="3600" b="1" dirty="0"/>
              <a:t>• </a:t>
            </a:r>
            <a:r>
              <a:rPr lang="es-MX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Silencios institucionales</a:t>
            </a:r>
            <a:r>
              <a:rPr lang="es-MX" sz="3600" b="1" dirty="0"/>
              <a:t>: ¿Qué temas se evitan? ¿Qué violencias se invisibilizan?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0BC4EB8-FAD0-BA3D-3166-A44C880CD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509" y="4884238"/>
            <a:ext cx="10947632" cy="1055167"/>
          </a:xfrm>
        </p:spPr>
        <p:txBody>
          <a:bodyPr>
            <a:normAutofit/>
          </a:bodyPr>
          <a:lstStyle/>
          <a:p>
            <a:r>
              <a:rPr lang="es-MX" sz="4000" b="1" dirty="0"/>
              <a:t>¿Cómo se expresa esta no-neutralidad?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E6EA70-D5AF-E4A3-C0A7-6FC5DCEE5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2" y="6426882"/>
            <a:ext cx="1085182" cy="41456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587621-6E79-1500-24A4-23B88AD0A989}"/>
              </a:ext>
            </a:extLst>
          </p:cNvPr>
          <p:cNvSpPr txBox="1"/>
          <p:nvPr/>
        </p:nvSpPr>
        <p:spPr>
          <a:xfrm>
            <a:off x="140908" y="5906014"/>
            <a:ext cx="12024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b="1" i="1" dirty="0">
                <a:solidFill>
                  <a:srgbClr val="FF0000"/>
                </a:solidFill>
              </a:rPr>
              <a:t>La neutralidad mantiene el statu quo, sea bueno o no</a:t>
            </a:r>
          </a:p>
        </p:txBody>
      </p:sp>
    </p:spTree>
    <p:extLst>
      <p:ext uri="{BB962C8B-B14F-4D97-AF65-F5344CB8AC3E}">
        <p14:creationId xmlns:p14="http://schemas.microsoft.com/office/powerpoint/2010/main" val="18153964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C4E306-BC28-4A7B-871B-1926F6FA6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3ECC9B4-989C-4F71-A6BC-DEBC1D9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452322" cy="6858000"/>
          </a:xfrm>
          <a:custGeom>
            <a:avLst/>
            <a:gdLst>
              <a:gd name="connsiteX0" fmla="*/ 0 w 8452322"/>
              <a:gd name="connsiteY0" fmla="*/ 0 h 6858000"/>
              <a:gd name="connsiteX1" fmla="*/ 7447992 w 8452322"/>
              <a:gd name="connsiteY1" fmla="*/ 0 h 6858000"/>
              <a:gd name="connsiteX2" fmla="*/ 7501089 w 8452322"/>
              <a:gd name="connsiteY2" fmla="*/ 79009 h 6858000"/>
              <a:gd name="connsiteX3" fmla="*/ 8452322 w 8452322"/>
              <a:gd name="connsiteY3" fmla="*/ 3429001 h 6858000"/>
              <a:gd name="connsiteX4" fmla="*/ 7501089 w 8452322"/>
              <a:gd name="connsiteY4" fmla="*/ 6778993 h 6858000"/>
              <a:gd name="connsiteX5" fmla="*/ 7447994 w 8452322"/>
              <a:gd name="connsiteY5" fmla="*/ 6858000 h 6858000"/>
              <a:gd name="connsiteX6" fmla="*/ 0 w 845232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2322" h="6858000">
                <a:moveTo>
                  <a:pt x="0" y="0"/>
                </a:moveTo>
                <a:lnTo>
                  <a:pt x="7447992" y="0"/>
                </a:lnTo>
                <a:lnTo>
                  <a:pt x="7501089" y="79009"/>
                </a:lnTo>
                <a:cubicBezTo>
                  <a:pt x="8098524" y="1013167"/>
                  <a:pt x="8452322" y="2172770"/>
                  <a:pt x="8452322" y="3429001"/>
                </a:cubicBezTo>
                <a:cubicBezTo>
                  <a:pt x="8452322" y="4685233"/>
                  <a:pt x="8098524" y="5844836"/>
                  <a:pt x="7501089" y="6778993"/>
                </a:cubicBezTo>
                <a:lnTo>
                  <a:pt x="744799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948E8DE-A931-4EF0-BE1D-F10274740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443572" cy="6858000"/>
          </a:xfrm>
          <a:custGeom>
            <a:avLst/>
            <a:gdLst>
              <a:gd name="connsiteX0" fmla="*/ 0 w 8443572"/>
              <a:gd name="connsiteY0" fmla="*/ 0 h 6858000"/>
              <a:gd name="connsiteX1" fmla="*/ 7439242 w 8443572"/>
              <a:gd name="connsiteY1" fmla="*/ 0 h 6858000"/>
              <a:gd name="connsiteX2" fmla="*/ 7492339 w 8443572"/>
              <a:gd name="connsiteY2" fmla="*/ 79009 h 6858000"/>
              <a:gd name="connsiteX3" fmla="*/ 8443572 w 8443572"/>
              <a:gd name="connsiteY3" fmla="*/ 3429001 h 6858000"/>
              <a:gd name="connsiteX4" fmla="*/ 7492339 w 8443572"/>
              <a:gd name="connsiteY4" fmla="*/ 6778993 h 6858000"/>
              <a:gd name="connsiteX5" fmla="*/ 7439244 w 8443572"/>
              <a:gd name="connsiteY5" fmla="*/ 6858000 h 6858000"/>
              <a:gd name="connsiteX6" fmla="*/ 0 w 844357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43572" h="6858000">
                <a:moveTo>
                  <a:pt x="0" y="0"/>
                </a:moveTo>
                <a:lnTo>
                  <a:pt x="7439242" y="0"/>
                </a:lnTo>
                <a:lnTo>
                  <a:pt x="7492339" y="79009"/>
                </a:lnTo>
                <a:cubicBezTo>
                  <a:pt x="8089774" y="1013167"/>
                  <a:pt x="8443572" y="2172770"/>
                  <a:pt x="8443572" y="3429001"/>
                </a:cubicBezTo>
                <a:cubicBezTo>
                  <a:pt x="8443572" y="4685233"/>
                  <a:pt x="8089774" y="5844836"/>
                  <a:pt x="7492339" y="6778993"/>
                </a:cubicBezTo>
                <a:lnTo>
                  <a:pt x="743924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F150507-EEC9-EBB6-5A77-914BF4F32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101" y="0"/>
            <a:ext cx="7509012" cy="65616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/>
              <a:t>La no-</a:t>
            </a:r>
            <a:r>
              <a:rPr lang="en-US" sz="2800" b="1" dirty="0" err="1"/>
              <a:t>neutralidad</a:t>
            </a:r>
            <a:r>
              <a:rPr lang="en-US" sz="2800" b="1" dirty="0"/>
              <a:t> de la </a:t>
            </a:r>
            <a:r>
              <a:rPr lang="en-US" sz="2800" b="1" dirty="0" err="1"/>
              <a:t>escuela</a:t>
            </a:r>
            <a:r>
              <a:rPr lang="en-US" sz="2800" b="1" dirty="0"/>
              <a:t> se </a:t>
            </a:r>
            <a:r>
              <a:rPr lang="en-US" sz="2800" b="1" dirty="0" err="1"/>
              <a:t>expresa</a:t>
            </a:r>
            <a:r>
              <a:rPr lang="en-US" sz="2800" b="1" dirty="0"/>
              <a:t> </a:t>
            </a:r>
            <a:r>
              <a:rPr lang="en-US" sz="2800" b="1" dirty="0" err="1"/>
              <a:t>en</a:t>
            </a:r>
            <a:r>
              <a:rPr lang="en-US" sz="2800" b="1" dirty="0"/>
              <a:t> </a:t>
            </a:r>
            <a:r>
              <a:rPr lang="en-US" sz="2800" b="1" dirty="0" err="1"/>
              <a:t>cada</a:t>
            </a:r>
            <a:r>
              <a:rPr lang="en-US" sz="2800" b="1" dirty="0"/>
              <a:t> </a:t>
            </a:r>
            <a:r>
              <a:rPr lang="en-US" sz="2800" b="1" dirty="0" err="1"/>
              <a:t>práctica</a:t>
            </a:r>
            <a:r>
              <a:rPr lang="en-US" sz="2800" b="1" dirty="0"/>
              <a:t>, y </a:t>
            </a:r>
            <a:r>
              <a:rPr lang="en-US" sz="2800" b="1" dirty="0" err="1"/>
              <a:t>habilitar</a:t>
            </a:r>
            <a:r>
              <a:rPr lang="en-US" sz="2800" b="1" dirty="0"/>
              <a:t> la palabra es </a:t>
            </a:r>
            <a:r>
              <a:rPr lang="en-US" sz="2800" b="1" dirty="0" err="1"/>
              <a:t>una</a:t>
            </a:r>
            <a:r>
              <a:rPr lang="en-US" sz="2800" b="1" dirty="0"/>
              <a:t> de las </a:t>
            </a:r>
            <a:r>
              <a:rPr lang="en-US" sz="2800" b="1" dirty="0" err="1"/>
              <a:t>más</a:t>
            </a:r>
            <a:r>
              <a:rPr lang="en-US" sz="2800" b="1" dirty="0"/>
              <a:t> </a:t>
            </a:r>
            <a:r>
              <a:rPr lang="en-US" sz="2800" b="1" dirty="0" err="1"/>
              <a:t>poderosas</a:t>
            </a:r>
            <a:r>
              <a:rPr lang="en-US" sz="2800" b="1" dirty="0"/>
              <a:t>. </a:t>
            </a:r>
            <a:br>
              <a:rPr lang="en-US" sz="2800" b="1" dirty="0"/>
            </a:br>
            <a:br>
              <a:rPr lang="en-US" sz="2800" b="1" dirty="0"/>
            </a:br>
            <a:r>
              <a:rPr lang="en-US" sz="2800" b="1" dirty="0" err="1"/>
              <a:t>Cuando</a:t>
            </a:r>
            <a:r>
              <a:rPr lang="en-US" sz="2800" b="1" dirty="0"/>
              <a:t> </a:t>
            </a:r>
            <a:r>
              <a:rPr lang="en-US" sz="2800" b="1" dirty="0" err="1"/>
              <a:t>el</a:t>
            </a:r>
            <a:r>
              <a:rPr lang="en-US" sz="2800" b="1" dirty="0"/>
              <a:t> </a:t>
            </a:r>
            <a:r>
              <a:rPr lang="en-US" sz="2800" b="1" dirty="0" err="1"/>
              <a:t>docente</a:t>
            </a:r>
            <a:r>
              <a:rPr lang="en-US" sz="2800" b="1" dirty="0"/>
              <a:t> decide </a:t>
            </a:r>
            <a:r>
              <a:rPr lang="en-US" sz="2800" b="1" dirty="0" err="1"/>
              <a:t>abrir</a:t>
            </a:r>
            <a:r>
              <a:rPr lang="en-US" sz="2800" b="1" dirty="0"/>
              <a:t> ese </a:t>
            </a:r>
            <a:r>
              <a:rPr lang="en-US" sz="2800" b="1" dirty="0" err="1"/>
              <a:t>espacio</a:t>
            </a:r>
            <a:r>
              <a:rPr lang="en-US" sz="2800" b="1" dirty="0"/>
              <a:t>, </a:t>
            </a:r>
            <a:r>
              <a:rPr lang="en-US" sz="2800" b="1" dirty="0" err="1"/>
              <a:t>está</a:t>
            </a:r>
            <a:r>
              <a:rPr lang="en-US" sz="2800" b="1" dirty="0"/>
              <a:t> </a:t>
            </a:r>
            <a:r>
              <a:rPr lang="en-US" sz="2800" b="1" dirty="0" err="1"/>
              <a:t>tomando</a:t>
            </a:r>
            <a:r>
              <a:rPr lang="en-US" sz="2800" b="1" dirty="0"/>
              <a:t> </a:t>
            </a:r>
            <a:r>
              <a:rPr lang="en-US" sz="2800" b="1" dirty="0" err="1"/>
              <a:t>una</a:t>
            </a:r>
            <a:r>
              <a:rPr lang="en-US" sz="2800" b="1" dirty="0"/>
              <a:t> </a:t>
            </a:r>
            <a:r>
              <a:rPr lang="en-US" sz="2800" b="1" dirty="0" err="1"/>
              <a:t>postura</a:t>
            </a:r>
            <a:r>
              <a:rPr lang="en-US" sz="2800" b="1" dirty="0"/>
              <a:t> </a:t>
            </a:r>
            <a:r>
              <a:rPr lang="en-US" sz="2800" b="1" dirty="0" err="1"/>
              <a:t>ética</a:t>
            </a:r>
            <a:r>
              <a:rPr lang="en-US" sz="2800" b="1" dirty="0"/>
              <a:t>: la de </a:t>
            </a:r>
            <a:r>
              <a:rPr lang="en-US" sz="2800" b="1" dirty="0" err="1"/>
              <a:t>reconocer</a:t>
            </a:r>
            <a:r>
              <a:rPr lang="en-US" sz="2800" b="1" dirty="0"/>
              <a:t> al </a:t>
            </a:r>
            <a:r>
              <a:rPr lang="en-US" sz="2800" b="1" dirty="0" err="1"/>
              <a:t>otro</a:t>
            </a:r>
            <a:r>
              <a:rPr lang="en-US" sz="2800" b="1" dirty="0"/>
              <a:t> </a:t>
            </a:r>
            <a:r>
              <a:rPr lang="en-US" sz="2800" b="1" dirty="0" err="1"/>
              <a:t>como</a:t>
            </a:r>
            <a:r>
              <a:rPr lang="en-US" sz="2800" b="1" dirty="0"/>
              <a:t> </a:t>
            </a:r>
            <a:r>
              <a:rPr lang="en-US" sz="2800" b="1" dirty="0" err="1"/>
              <a:t>sujeto</a:t>
            </a:r>
            <a:r>
              <a:rPr lang="en-US" sz="2800" b="1" dirty="0"/>
              <a:t> de derechos.</a:t>
            </a:r>
            <a:br>
              <a:rPr lang="en-US" sz="2800" b="1" dirty="0"/>
            </a:br>
            <a:br>
              <a:rPr lang="en-US" sz="2800" b="1" dirty="0"/>
            </a:br>
            <a:r>
              <a:rPr lang="en-US" sz="2800" b="1" dirty="0"/>
              <a:t>- </a:t>
            </a:r>
            <a:r>
              <a:rPr lang="en-US" sz="2800" b="1" dirty="0" err="1"/>
              <a:t>Habilitar</a:t>
            </a:r>
            <a:r>
              <a:rPr lang="en-US" sz="2800" b="1" dirty="0"/>
              <a:t> la palabra es romper </a:t>
            </a:r>
            <a:r>
              <a:rPr lang="en-US" sz="2800" b="1" dirty="0" err="1"/>
              <a:t>el</a:t>
            </a:r>
            <a:r>
              <a:rPr lang="en-US" sz="2800" b="1" dirty="0"/>
              <a:t> </a:t>
            </a:r>
            <a:r>
              <a:rPr lang="en-US" sz="2800" b="1" dirty="0" err="1"/>
              <a:t>silencio</a:t>
            </a:r>
            <a:r>
              <a:rPr lang="en-US" sz="2800" b="1" dirty="0"/>
              <a:t> </a:t>
            </a:r>
            <a:r>
              <a:rPr lang="en-US" sz="2800" b="1" dirty="0" err="1"/>
              <a:t>institucional</a:t>
            </a:r>
            <a:r>
              <a:rPr lang="en-US" sz="2800" b="1" dirty="0"/>
              <a:t>.</a:t>
            </a:r>
            <a:br>
              <a:rPr lang="en-US" sz="2800" b="1" dirty="0"/>
            </a:br>
            <a:r>
              <a:rPr lang="en-US" sz="2800" b="1" dirty="0"/>
              <a:t>- Es </a:t>
            </a:r>
            <a:r>
              <a:rPr lang="en-US" sz="2800" b="1" dirty="0" err="1"/>
              <a:t>interpelar</a:t>
            </a:r>
            <a:r>
              <a:rPr lang="en-US" sz="2800" b="1" dirty="0"/>
              <a:t> la </a:t>
            </a:r>
            <a:r>
              <a:rPr lang="en-US" sz="2800" b="1" dirty="0" err="1"/>
              <a:t>cultura</a:t>
            </a:r>
            <a:r>
              <a:rPr lang="en-US" sz="2800" b="1" dirty="0"/>
              <a:t> escolar que </a:t>
            </a:r>
            <a:r>
              <a:rPr lang="en-US" sz="2800" b="1" dirty="0" err="1"/>
              <a:t>muchas</a:t>
            </a:r>
            <a:r>
              <a:rPr lang="en-US" sz="2800" b="1" dirty="0"/>
              <a:t> </a:t>
            </a:r>
            <a:r>
              <a:rPr lang="en-US" sz="2800" b="1" dirty="0" err="1"/>
              <a:t>veces</a:t>
            </a:r>
            <a:r>
              <a:rPr lang="en-US" sz="2800" b="1" dirty="0"/>
              <a:t> reproduce la </a:t>
            </a:r>
            <a:r>
              <a:rPr lang="en-US" sz="2800" b="1" dirty="0" err="1"/>
              <a:t>exclusión</a:t>
            </a:r>
            <a:r>
              <a:rPr lang="en-US" sz="2800" b="1" dirty="0"/>
              <a:t>.</a:t>
            </a:r>
            <a:br>
              <a:rPr lang="en-US" sz="2800" b="1" dirty="0"/>
            </a:br>
            <a:r>
              <a:rPr lang="en-US" sz="2800" b="1" dirty="0"/>
              <a:t>- Es </a:t>
            </a:r>
            <a:r>
              <a:rPr lang="en-US" sz="2800" b="1" dirty="0" err="1"/>
              <a:t>transformar</a:t>
            </a:r>
            <a:r>
              <a:rPr lang="en-US" sz="2800" b="1" dirty="0"/>
              <a:t> </a:t>
            </a:r>
            <a:r>
              <a:rPr lang="en-US" sz="2800" b="1" dirty="0" err="1"/>
              <a:t>el</a:t>
            </a:r>
            <a:r>
              <a:rPr lang="en-US" sz="2800" b="1" dirty="0"/>
              <a:t> aula </a:t>
            </a:r>
            <a:r>
              <a:rPr lang="en-US" sz="2800" b="1" dirty="0" err="1"/>
              <a:t>en</a:t>
            </a:r>
            <a:r>
              <a:rPr lang="en-US" sz="2800" b="1" dirty="0"/>
              <a:t> un </a:t>
            </a:r>
            <a:r>
              <a:rPr lang="en-US" sz="2800" b="1" dirty="0" err="1"/>
              <a:t>espacio</a:t>
            </a:r>
            <a:r>
              <a:rPr lang="en-US" sz="2800" b="1" dirty="0"/>
              <a:t> de </a:t>
            </a:r>
            <a:r>
              <a:rPr lang="en-US" sz="2800" b="1" dirty="0" err="1"/>
              <a:t>justicia</a:t>
            </a:r>
            <a:r>
              <a:rPr lang="en-US" sz="2800" b="1" dirty="0"/>
              <a:t>, </a:t>
            </a:r>
            <a:r>
              <a:rPr lang="en-US" sz="2800" b="1" dirty="0" err="1"/>
              <a:t>cuidado</a:t>
            </a:r>
            <a:r>
              <a:rPr lang="en-US" sz="2800" b="1" dirty="0"/>
              <a:t> y </a:t>
            </a:r>
            <a:r>
              <a:rPr lang="en-US" sz="2800" b="1" dirty="0" err="1"/>
              <a:t>libertad</a:t>
            </a:r>
            <a:r>
              <a:rPr lang="en-US" sz="2800" b="1" dirty="0"/>
              <a:t>.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B35F73D-6879-B8BD-40C2-1AFB41F60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83657" y="2743200"/>
            <a:ext cx="3608342" cy="3995099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escuela, la educación nunca es neutral, y el docente que habilita la palabra está eligiendo educar desde el reconocimiento, no desde la omisión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E4BB4F-99AB-4C4E-A763-C5AC5273DF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27916"/>
            <a:ext cx="128016" cy="1188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2C0E794-21F6-A074-E99F-7CC2327BB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1516" y="155292"/>
            <a:ext cx="2672624" cy="2672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9F00AC3-22B3-7C52-F245-7EAA2AAAE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" y="6426882"/>
            <a:ext cx="1085182" cy="4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4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A9A569-957B-BA40-A9DD-58B108063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586" y="840058"/>
            <a:ext cx="10972800" cy="5293112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El docente, al implementar la ESI, asume una postura activa, no neutral, a favor de la equidad, el respeto y la diversidad. </a:t>
            </a:r>
            <a:br>
              <a:rPr lang="es-MX" b="1" dirty="0"/>
            </a:br>
            <a:br>
              <a:rPr lang="es-MX" b="1" dirty="0"/>
            </a:br>
            <a:r>
              <a:rPr lang="es-MX" b="1" dirty="0"/>
              <a:t>El aula es un espejo de nuestra propia historia sexual y afectiva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5CB2B01-0D60-A00D-42AB-ABE69EA11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2" y="6426882"/>
            <a:ext cx="1085182" cy="4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50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522B230-E24A-0A2B-0E11-EB688CBCD8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" t="35349" r="113" b="11909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E8E655E-E882-58A1-CD9A-E36A7B4BE441}"/>
              </a:ext>
            </a:extLst>
          </p:cNvPr>
          <p:cNvSpPr txBox="1">
            <a:spLocks/>
          </p:cNvSpPr>
          <p:nvPr/>
        </p:nvSpPr>
        <p:spPr>
          <a:xfrm>
            <a:off x="6281853" y="4639473"/>
            <a:ext cx="5975248" cy="21430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Uno de los pilares éticos y políticos más profundos de la Educación Sexual Integral (ESI)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j-ea"/>
              <a:cs typeface="+mj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F3D089BF-C555-224F-8EE4-ED8183464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" y="6426882"/>
            <a:ext cx="1085182" cy="41456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2EF713-CAB0-60FC-10F2-9D013FCD4A95}"/>
              </a:ext>
            </a:extLst>
          </p:cNvPr>
          <p:cNvSpPr txBox="1"/>
          <p:nvPr/>
        </p:nvSpPr>
        <p:spPr>
          <a:xfrm>
            <a:off x="7515923" y="899051"/>
            <a:ext cx="4559514" cy="35394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Asegurar que todas las infancias y adolescencias puedan aprender en entornos libres de violencia, discriminación y silencios</a:t>
            </a:r>
          </a:p>
        </p:txBody>
      </p:sp>
    </p:spTree>
    <p:extLst>
      <p:ext uri="{BB962C8B-B14F-4D97-AF65-F5344CB8AC3E}">
        <p14:creationId xmlns:p14="http://schemas.microsoft.com/office/powerpoint/2010/main" val="38121506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3D4872-C8B9-4B54-6366-73379E285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062" y="4693925"/>
            <a:ext cx="3717728" cy="1602465"/>
          </a:xfrm>
        </p:spPr>
        <p:txBody>
          <a:bodyPr>
            <a:normAutofit fontScale="92500" lnSpcReduction="20000"/>
          </a:bodyPr>
          <a:lstStyle/>
          <a:p>
            <a:r>
              <a:rPr lang="es-MX" sz="2800" b="1" i="1" dirty="0">
                <a:solidFill>
                  <a:srgbClr val="FF0000"/>
                </a:solidFill>
              </a:rPr>
              <a:t>“Lo que no se nombra, no existe. Y lo que no existe, no se protege.”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8B0257A-93D4-E0A7-18FF-2F9F5092686B}"/>
              </a:ext>
            </a:extLst>
          </p:cNvPr>
          <p:cNvGraphicFramePr/>
          <p:nvPr/>
        </p:nvGraphicFramePr>
        <p:xfrm>
          <a:off x="1195728" y="152401"/>
          <a:ext cx="10808012" cy="6566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516F8E77-72B5-48EE-85C3-8F4E3526D1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2" y="6426882"/>
            <a:ext cx="1085182" cy="41456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FF34519-AD76-6817-3BDB-E97D46FA2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2" y="16554"/>
            <a:ext cx="5431963" cy="2147522"/>
          </a:xfrm>
        </p:spPr>
        <p:txBody>
          <a:bodyPr>
            <a:noAutofit/>
          </a:bodyPr>
          <a:lstStyle/>
          <a:p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violencias, discriminaciones y silencios se reproducen en la escuela?</a:t>
            </a:r>
          </a:p>
        </p:txBody>
      </p:sp>
    </p:spTree>
    <p:extLst>
      <p:ext uri="{BB962C8B-B14F-4D97-AF65-F5344CB8AC3E}">
        <p14:creationId xmlns:p14="http://schemas.microsoft.com/office/powerpoint/2010/main" val="1718183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4E20CE-3EC3-4E55-920D-CD0FE71E4E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EC4E20CE-3EC3-4E55-920D-CD0FE71E4E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7A052D-27D4-40B6-AEAE-AF8D1C70E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67A052D-27D4-40B6-AEAE-AF8D1C70E8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65FD8E-561D-494B-A061-F995CA21D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0165FD8E-561D-494B-A061-F995CA21D3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AB1457-5F25-40B5-A39B-24D78B3C03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0AB1457-5F25-40B5-A39B-24D78B3C03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A98999-98C5-4C31-A2B9-0638BE8C4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A9A98999-98C5-4C31-A2B9-0638BE8C4B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>
        <p:bldSub>
          <a:bldDgm bld="one"/>
        </p:bldSub>
      </p:bldGraphic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4B0210-C3DF-77F1-4EC4-618307518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304" y="381081"/>
            <a:ext cx="10584448" cy="1298089"/>
          </a:xfrm>
        </p:spPr>
        <p:txBody>
          <a:bodyPr>
            <a:normAutofit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¿Qué rol tiene el docente en garantizar estos entornos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7C59D8-4959-50E3-A1ED-FAE16939C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30" y="2207940"/>
            <a:ext cx="11657398" cy="347174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b="1" dirty="0"/>
              <a:t>• Ser observador sensible: detectar señales de malestar, exclusión o violencia.</a:t>
            </a:r>
          </a:p>
          <a:p>
            <a:pPr marL="0" indent="0">
              <a:buNone/>
            </a:pPr>
            <a:r>
              <a:rPr lang="es-MX" b="1" dirty="0"/>
              <a:t>• Ser habilitador de la palabra: abrir espacios de expresión, escucha y validación.</a:t>
            </a:r>
          </a:p>
          <a:p>
            <a:pPr marL="0" indent="0">
              <a:buNone/>
            </a:pPr>
            <a:r>
              <a:rPr lang="es-MX" b="1" dirty="0"/>
              <a:t>• Ser constructor de cultura escolar: transformar normas, rutinas y contenidos para que sean inclusivos y protectores.</a:t>
            </a:r>
          </a:p>
          <a:p>
            <a:pPr marL="0" indent="0">
              <a:buNone/>
            </a:pPr>
            <a:r>
              <a:rPr lang="es-MX" b="1" dirty="0"/>
              <a:t>• Ser activador de redes: saber cuándo y cómo derivar, acompañar, intervenir.</a:t>
            </a:r>
            <a:endParaRPr lang="es-AR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46F6B1E-4C77-19D3-E330-D7BF8C133EC8}"/>
              </a:ext>
            </a:extLst>
          </p:cNvPr>
          <p:cNvSpPr txBox="1"/>
          <p:nvPr/>
        </p:nvSpPr>
        <p:spPr>
          <a:xfrm>
            <a:off x="981307" y="5761464"/>
            <a:ext cx="100360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El aula puede ser el lugar donde una infancia se salva. O donde se pierde. El docente decide</a:t>
            </a:r>
          </a:p>
        </p:txBody>
      </p:sp>
    </p:spTree>
    <p:extLst>
      <p:ext uri="{BB962C8B-B14F-4D97-AF65-F5344CB8AC3E}">
        <p14:creationId xmlns:p14="http://schemas.microsoft.com/office/powerpoint/2010/main" val="25851700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8" name="Rectangle 107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0" name="Rectangle 109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4" name="Rectangle 113">
            <a:extLst>
              <a:ext uri="{FF2B5EF4-FFF2-40B4-BE49-F238E27FC236}">
                <a16:creationId xmlns:a16="http://schemas.microsoft.com/office/drawing/2014/main" id="{50E4C519-FBE9-4ABE-A8F9-C2CBE3269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3B19DD-1903-115C-C9D0-AB2B6933F0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41" b="4291"/>
          <a:stretch>
            <a:fillRect/>
          </a:stretch>
        </p:blipFill>
        <p:spPr>
          <a:xfrm>
            <a:off x="3245637" y="-1"/>
            <a:ext cx="8946363" cy="6858000"/>
          </a:xfrm>
          <a:custGeom>
            <a:avLst/>
            <a:gdLst/>
            <a:ahLst/>
            <a:cxnLst/>
            <a:rect l="l" t="t" r="r" b="b"/>
            <a:pathLst>
              <a:path w="8946363" h="6858000">
                <a:moveTo>
                  <a:pt x="0" y="0"/>
                </a:moveTo>
                <a:lnTo>
                  <a:pt x="8946363" y="0"/>
                </a:lnTo>
                <a:lnTo>
                  <a:pt x="8946363" y="6858000"/>
                </a:lnTo>
                <a:lnTo>
                  <a:pt x="1" y="6858000"/>
                </a:lnTo>
                <a:lnTo>
                  <a:pt x="60040" y="6788731"/>
                </a:lnTo>
                <a:cubicBezTo>
                  <a:pt x="770566" y="5928901"/>
                  <a:pt x="1210035" y="4741057"/>
                  <a:pt x="1210035" y="3429001"/>
                </a:cubicBezTo>
                <a:cubicBezTo>
                  <a:pt x="1210035" y="2116945"/>
                  <a:pt x="770566" y="929101"/>
                  <a:pt x="60040" y="69272"/>
                </a:cubicBezTo>
                <a:close/>
              </a:path>
            </a:pathLst>
          </a:custGeom>
        </p:spPr>
      </p:pic>
      <p:sp useBgFill="1">
        <p:nvSpPr>
          <p:cNvPr id="116" name="Freeform: Shape 115">
            <a:extLst>
              <a:ext uri="{FF2B5EF4-FFF2-40B4-BE49-F238E27FC236}">
                <a16:creationId xmlns:a16="http://schemas.microsoft.com/office/drawing/2014/main" id="{80EC29FB-299E-49F3-8C7B-01199632A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4455672" cy="6858000"/>
          </a:xfrm>
          <a:custGeom>
            <a:avLst/>
            <a:gdLst>
              <a:gd name="connsiteX0" fmla="*/ 0 w 4455672"/>
              <a:gd name="connsiteY0" fmla="*/ 0 h 6858000"/>
              <a:gd name="connsiteX1" fmla="*/ 3245636 w 4455672"/>
              <a:gd name="connsiteY1" fmla="*/ 0 h 6858000"/>
              <a:gd name="connsiteX2" fmla="*/ 3305677 w 4455672"/>
              <a:gd name="connsiteY2" fmla="*/ 69272 h 6858000"/>
              <a:gd name="connsiteX3" fmla="*/ 4455672 w 4455672"/>
              <a:gd name="connsiteY3" fmla="*/ 3429001 h 6858000"/>
              <a:gd name="connsiteX4" fmla="*/ 3305677 w 4455672"/>
              <a:gd name="connsiteY4" fmla="*/ 6788731 h 6858000"/>
              <a:gd name="connsiteX5" fmla="*/ 3245638 w 4455672"/>
              <a:gd name="connsiteY5" fmla="*/ 6858000 h 6858000"/>
              <a:gd name="connsiteX6" fmla="*/ 0 w 445567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2" h="6858000">
                <a:moveTo>
                  <a:pt x="0" y="0"/>
                </a:moveTo>
                <a:lnTo>
                  <a:pt x="3245636" y="0"/>
                </a:lnTo>
                <a:lnTo>
                  <a:pt x="3305677" y="69272"/>
                </a:lnTo>
                <a:cubicBezTo>
                  <a:pt x="4016203" y="929101"/>
                  <a:pt x="4455672" y="2116945"/>
                  <a:pt x="4455672" y="3429001"/>
                </a:cubicBezTo>
                <a:cubicBezTo>
                  <a:pt x="4455672" y="4741057"/>
                  <a:pt x="4016203" y="5928901"/>
                  <a:pt x="3305677" y="6788731"/>
                </a:cubicBezTo>
                <a:lnTo>
                  <a:pt x="3245638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8" name="Freeform: Shape 117">
            <a:extLst>
              <a:ext uri="{FF2B5EF4-FFF2-40B4-BE49-F238E27FC236}">
                <a16:creationId xmlns:a16="http://schemas.microsoft.com/office/drawing/2014/main" id="{C29A2522-B27A-45C5-897B-79A1407D1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8" cy="6858000"/>
          </a:xfrm>
          <a:custGeom>
            <a:avLst/>
            <a:gdLst>
              <a:gd name="connsiteX0" fmla="*/ 0 w 4446528"/>
              <a:gd name="connsiteY0" fmla="*/ 0 h 6858000"/>
              <a:gd name="connsiteX1" fmla="*/ 3236492 w 4446528"/>
              <a:gd name="connsiteY1" fmla="*/ 0 h 6858000"/>
              <a:gd name="connsiteX2" fmla="*/ 3296533 w 4446528"/>
              <a:gd name="connsiteY2" fmla="*/ 69272 h 6858000"/>
              <a:gd name="connsiteX3" fmla="*/ 4446528 w 4446528"/>
              <a:gd name="connsiteY3" fmla="*/ 3429001 h 6858000"/>
              <a:gd name="connsiteX4" fmla="*/ 3296533 w 4446528"/>
              <a:gd name="connsiteY4" fmla="*/ 6788731 h 6858000"/>
              <a:gd name="connsiteX5" fmla="*/ 3236494 w 4446528"/>
              <a:gd name="connsiteY5" fmla="*/ 6858000 h 6858000"/>
              <a:gd name="connsiteX6" fmla="*/ 0 w 444652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8" h="6858000">
                <a:moveTo>
                  <a:pt x="0" y="0"/>
                </a:moveTo>
                <a:lnTo>
                  <a:pt x="3236492" y="0"/>
                </a:lnTo>
                <a:lnTo>
                  <a:pt x="3296533" y="69272"/>
                </a:lnTo>
                <a:cubicBezTo>
                  <a:pt x="4007059" y="929101"/>
                  <a:pt x="4446528" y="2116945"/>
                  <a:pt x="4446528" y="3429001"/>
                </a:cubicBezTo>
                <a:cubicBezTo>
                  <a:pt x="4446528" y="4741057"/>
                  <a:pt x="4007059" y="5928901"/>
                  <a:pt x="3296533" y="6788731"/>
                </a:cubicBezTo>
                <a:lnTo>
                  <a:pt x="323649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0961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181" y="2443480"/>
            <a:ext cx="33832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8DA2CCD-913D-9AFE-3DF5-5A058727B384}"/>
              </a:ext>
            </a:extLst>
          </p:cNvPr>
          <p:cNvSpPr txBox="1"/>
          <p:nvPr/>
        </p:nvSpPr>
        <p:spPr>
          <a:xfrm>
            <a:off x="64008" y="254407"/>
            <a:ext cx="4259137" cy="59180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La ESI es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mucho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mas que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contenidos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Es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sobre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todo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una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mirada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etica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que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transforma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la Escuela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en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un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espacio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de derechos y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deberes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6ABE7F-5589-4266-C798-65FA98555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2" y="6426882"/>
            <a:ext cx="1085182" cy="4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522B230-E24A-0A2B-0E11-EB688CBCD8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" t="35349" r="113" b="11909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E8E655E-E882-58A1-CD9A-E36A7B4BE441}"/>
              </a:ext>
            </a:extLst>
          </p:cNvPr>
          <p:cNvSpPr txBox="1">
            <a:spLocks/>
          </p:cNvSpPr>
          <p:nvPr/>
        </p:nvSpPr>
        <p:spPr>
          <a:xfrm>
            <a:off x="6281853" y="4639473"/>
            <a:ext cx="5975248" cy="21430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j-ea"/>
              <a:cs typeface="+mj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F3D089BF-C555-224F-8EE4-ED8183464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" y="6426882"/>
            <a:ext cx="1085182" cy="41456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2EF713-CAB0-60FC-10F2-9D013FCD4A95}"/>
              </a:ext>
            </a:extLst>
          </p:cNvPr>
          <p:cNvSpPr txBox="1"/>
          <p:nvPr/>
        </p:nvSpPr>
        <p:spPr>
          <a:xfrm>
            <a:off x="7515923" y="899051"/>
            <a:ext cx="4559514" cy="30469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Ser capaces de detectar la vulnerabilidad, acompañar procesos y activar redes de cuidado</a:t>
            </a:r>
          </a:p>
        </p:txBody>
      </p:sp>
    </p:spTree>
    <p:extLst>
      <p:ext uri="{BB962C8B-B14F-4D97-AF65-F5344CB8AC3E}">
        <p14:creationId xmlns:p14="http://schemas.microsoft.com/office/powerpoint/2010/main" val="27426459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522B230-E24A-0A2B-0E11-EB688CBCD8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" r="7867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E8E655E-E882-58A1-CD9A-E36A7B4BE441}"/>
              </a:ext>
            </a:extLst>
          </p:cNvPr>
          <p:cNvSpPr txBox="1">
            <a:spLocks/>
          </p:cNvSpPr>
          <p:nvPr/>
        </p:nvSpPr>
        <p:spPr>
          <a:xfrm>
            <a:off x="6281853" y="4639473"/>
            <a:ext cx="5975248" cy="21430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/>
              <a:ea typeface="+mj-ea"/>
              <a:cs typeface="+mj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F3D089BF-C555-224F-8EE4-ED8183464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" y="6426882"/>
            <a:ext cx="1085182" cy="41456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2EF713-CAB0-60FC-10F2-9D013FCD4A95}"/>
              </a:ext>
            </a:extLst>
          </p:cNvPr>
          <p:cNvSpPr txBox="1"/>
          <p:nvPr/>
        </p:nvSpPr>
        <p:spPr>
          <a:xfrm>
            <a:off x="7515923" y="899051"/>
            <a:ext cx="4559514" cy="25545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"/>
                <a:ea typeface="+mn-ea"/>
                <a:cs typeface="+mn-cs"/>
              </a:rPr>
              <a:t>Promover el derecho a la identidad, al placer, al consentimiento, a la información confiable</a:t>
            </a:r>
          </a:p>
        </p:txBody>
      </p:sp>
    </p:spTree>
    <p:extLst>
      <p:ext uri="{BB962C8B-B14F-4D97-AF65-F5344CB8AC3E}">
        <p14:creationId xmlns:p14="http://schemas.microsoft.com/office/powerpoint/2010/main" val="17521459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D6ABE7F-5589-4266-C798-65FA98555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" y="6426882"/>
            <a:ext cx="1085182" cy="414564"/>
          </a:xfrm>
          <a:prstGeom prst="rect">
            <a:avLst/>
          </a:prstGeom>
        </p:spPr>
      </p:pic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9F68A194-B6A1-6B9F-FB9B-A4738DF353AA}"/>
              </a:ext>
            </a:extLst>
          </p:cNvPr>
          <p:cNvSpPr txBox="1">
            <a:spLocks/>
          </p:cNvSpPr>
          <p:nvPr/>
        </p:nvSpPr>
        <p:spPr>
          <a:xfrm>
            <a:off x="5820986" y="281476"/>
            <a:ext cx="5540168" cy="12806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Impacto en el Proyecto de Vida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E877E40-6F79-F9A5-2A97-DBB7CB716E84}"/>
              </a:ext>
            </a:extLst>
          </p:cNvPr>
          <p:cNvSpPr txBox="1">
            <a:spLocks/>
          </p:cNvSpPr>
          <p:nvPr/>
        </p:nvSpPr>
        <p:spPr>
          <a:xfrm>
            <a:off x="0" y="674285"/>
            <a:ext cx="5688231" cy="21876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Habilidades para la Vida: </a:t>
            </a:r>
          </a:p>
          <a:p>
            <a:pPr marL="457200" indent="-457200">
              <a:buFontTx/>
              <a:buChar char="-"/>
            </a:pPr>
            <a:r>
              <a:rPr lang="es-MX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ESI enseña a decidir, a cuidarse, a decir "no" y a establecer límites. </a:t>
            </a:r>
          </a:p>
          <a:p>
            <a:pPr marL="457200" indent="-457200">
              <a:buFontTx/>
              <a:buChar char="-"/>
            </a:pPr>
            <a:r>
              <a:rPr lang="es-MX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 es empoderamiento.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81E755A-D834-A9A9-6335-8F3232BF351E}"/>
              </a:ext>
            </a:extLst>
          </p:cNvPr>
          <p:cNvSpPr txBox="1"/>
          <p:nvPr/>
        </p:nvSpPr>
        <p:spPr>
          <a:xfrm>
            <a:off x="4713249" y="3097676"/>
            <a:ext cx="722837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Al proveer información y herramientas afectivas, el docente contribuye a que los estudiantes construyan trayectorias educativas y de vida más saludables, libres y plenas, reduciendo riesgos como el embarazo no planificado, las ITS o las violencias de género.</a:t>
            </a:r>
            <a:endParaRPr lang="es-MX" sz="30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4877024-4AD2-3918-0DB6-1F7D5A7CC515}"/>
              </a:ext>
            </a:extLst>
          </p:cNvPr>
          <p:cNvSpPr txBox="1"/>
          <p:nvPr/>
        </p:nvSpPr>
        <p:spPr>
          <a:xfrm>
            <a:off x="250377" y="3102895"/>
            <a:ext cx="3841067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000" b="1" dirty="0"/>
              <a:t>El objetivo final de nuestro rol como agentes de cambio es devolver a los estudiantes el poder sobre sus propias vidas.</a:t>
            </a:r>
          </a:p>
        </p:txBody>
      </p:sp>
    </p:spTree>
    <p:extLst>
      <p:ext uri="{BB962C8B-B14F-4D97-AF65-F5344CB8AC3E}">
        <p14:creationId xmlns:p14="http://schemas.microsoft.com/office/powerpoint/2010/main" val="136910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823</Words>
  <Application>Microsoft Office PowerPoint</Application>
  <PresentationFormat>Panorámica</PresentationFormat>
  <Paragraphs>47</Paragraphs>
  <Slides>13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2" baseType="lpstr">
      <vt:lpstr>Aptos</vt:lpstr>
      <vt:lpstr>Aptos Display</vt:lpstr>
      <vt:lpstr>Arial</vt:lpstr>
      <vt:lpstr>Avenir Next LT Pro</vt:lpstr>
      <vt:lpstr>Calibri</vt:lpstr>
      <vt:lpstr>Gill Sans MT</vt:lpstr>
      <vt:lpstr>Times New Roman</vt:lpstr>
      <vt:lpstr>Tema de Office</vt:lpstr>
      <vt:lpstr>AccentBoxVTI</vt:lpstr>
      <vt:lpstr>Docentes como garantes de derechos e inclusion</vt:lpstr>
      <vt:lpstr>“Cada vez que un docente habilita la palabra, está habilitando el derecho a existir.”</vt:lpstr>
      <vt:lpstr>La escuela no es neutral: cada práctica comunica valores.</vt:lpstr>
      <vt:lpstr>• Lenguaje que usamos: ¿Nombramos a todas las identidades? ¿Reproducimos estereotipos? • Contenidos que elegimos o que excluimos: ¿Incluyen la diversidad o la excluyen? • Normas escolares: ¿Qué cuerpos son regulados? ¿Qué afectos son permitidos? • Silencios institucionales: ¿Qué temas se evitan? ¿Qué violencias se invisibilizan?</vt:lpstr>
      <vt:lpstr>La no-neutralidad de la escuela se expresa en cada práctica, y habilitar la palabra es una de las más poderosas.   Cuando el docente decide abrir ese espacio, está tomando una postura ética: la de reconocer al otro como sujeto de derechos.  - Habilitar la palabra es romper el silencio institucional. - Es interpelar la cultura escolar que muchas veces reproduce la exclusión. - Es transformar el aula en un espacio de justicia, cuidado y libertad.</vt:lpstr>
      <vt:lpstr>El docente, al implementar la ESI, asume una postura activa, no neutral, a favor de la equidad, el respeto y la diversidad.   El aula es un espejo de nuestra propia historia sexual y afectiva</vt:lpstr>
      <vt:lpstr>Presentación de PowerPoint</vt:lpstr>
      <vt:lpstr>¿Qué violencias, discriminaciones y silencios se reproducen en la escuela?</vt:lpstr>
      <vt:lpstr> ¿Qué rol tiene el docente en garantizar estos entornos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Docentes como garantes de derechos e inclusion</dc:title>
  <dc:creator>Alonso Sánchez M.</dc:creator>
  <cp:lastModifiedBy>Alonso Sánchez M.</cp:lastModifiedBy>
  <cp:revision>1</cp:revision>
  <dcterms:created xsi:type="dcterms:W3CDTF">2026-10-18T20:59:29Z</dcterms:created>
  <dcterms:modified xsi:type="dcterms:W3CDTF">2026-10-19T20:42:41Z</dcterms:modified>
</cp:coreProperties>
</file>